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1"/>
    <p:sldMasterId id="2147483660" r:id="rId2"/>
  </p:sldMasterIdLst>
  <p:notesMasterIdLst>
    <p:notesMasterId r:id="rId16"/>
  </p:notesMasterIdLst>
  <p:sldIdLst>
    <p:sldId id="256" r:id="rId3"/>
    <p:sldId id="266" r:id="rId4"/>
    <p:sldId id="276" r:id="rId5"/>
    <p:sldId id="267" r:id="rId6"/>
    <p:sldId id="277" r:id="rId7"/>
    <p:sldId id="278" r:id="rId8"/>
    <p:sldId id="268" r:id="rId9"/>
    <p:sldId id="269" r:id="rId10"/>
    <p:sldId id="270" r:id="rId11"/>
    <p:sldId id="279" r:id="rId12"/>
    <p:sldId id="280" r:id="rId13"/>
    <p:sldId id="281" r:id="rId14"/>
    <p:sldId id="265" r:id="rId15"/>
  </p:sldIdLst>
  <p:sldSz cx="12192000" cy="6858000"/>
  <p:notesSz cx="6858000" cy="9144000"/>
  <p:defaultTextStyle>
    <a:defPPr>
      <a:defRPr lang="en-H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23" autoAdjust="0"/>
    <p:restoredTop sz="94718" autoAdjust="0"/>
  </p:normalViewPr>
  <p:slideViewPr>
    <p:cSldViewPr snapToGrid="0">
      <p:cViewPr varScale="1">
        <p:scale>
          <a:sx n="117" d="100"/>
          <a:sy n="117" d="100"/>
        </p:scale>
        <p:origin x="272" y="16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4F6354-0FE6-864A-BFE2-4EE72BF01BC0}" type="datetimeFigureOut">
              <a:rPr lang="en-HR" smtClean="0"/>
              <a:t>07.10.2025.</a:t>
            </a:fld>
            <a:endParaRPr lang="en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F9941A-A774-594C-8708-F216A2923EAA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89001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23056-10D5-5E1E-C42F-21B9C6ED4E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41674" y="1177605"/>
            <a:ext cx="6021239" cy="2462741"/>
          </a:xfrm>
        </p:spPr>
        <p:txBody>
          <a:bodyPr anchor="b"/>
          <a:lstStyle>
            <a:lvl1pPr algn="ctr">
              <a:defRPr sz="6000" baseline="0">
                <a:solidFill>
                  <a:schemeClr val="accent1">
                    <a:lumMod val="50000"/>
                  </a:schemeClr>
                </a:solidFill>
                <a:latin typeface="Avenir" panose="02000503020000020003" pitchFamily="2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D3D013-0BBE-E87B-615F-494E5B5CD8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41674" y="3847381"/>
            <a:ext cx="6021239" cy="1707871"/>
          </a:xfrm>
        </p:spPr>
        <p:txBody>
          <a:bodyPr/>
          <a:lstStyle>
            <a:lvl1pPr marL="0" indent="0" algn="ctr">
              <a:buNone/>
              <a:defRPr sz="2400" baseline="0">
                <a:solidFill>
                  <a:schemeClr val="tx2">
                    <a:lumMod val="75000"/>
                    <a:lumOff val="25000"/>
                  </a:schemeClr>
                </a:solidFill>
                <a:latin typeface="Avenir" panose="02000503020000020003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HR" dirty="0"/>
          </a:p>
        </p:txBody>
      </p:sp>
    </p:spTree>
    <p:extLst>
      <p:ext uri="{BB962C8B-B14F-4D97-AF65-F5344CB8AC3E}">
        <p14:creationId xmlns:p14="http://schemas.microsoft.com/office/powerpoint/2010/main" val="948712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AD5A9-BCFE-E426-73F2-6DE9F4628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288" y="2922905"/>
            <a:ext cx="10899423" cy="341693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 baseline="0">
                <a:solidFill>
                  <a:schemeClr val="tx2">
                    <a:lumMod val="75000"/>
                  </a:schemeClr>
                </a:solidFill>
                <a:latin typeface="Avenir" panose="02000503020000020003" pitchFamily="2" charset="0"/>
              </a:defRPr>
            </a:lvl1pPr>
            <a:lvl2pPr marL="457200" indent="0">
              <a:buFontTx/>
              <a:buNone/>
              <a:defRPr sz="1600" baseline="0">
                <a:solidFill>
                  <a:schemeClr val="tx2">
                    <a:lumMod val="75000"/>
                  </a:schemeClr>
                </a:solidFill>
                <a:latin typeface="Avenir" panose="02000503020000020003" pitchFamily="2" charset="0"/>
              </a:defRPr>
            </a:lvl2pPr>
            <a:lvl3pPr marL="914400" indent="0">
              <a:buFontTx/>
              <a:buNone/>
              <a:defRPr sz="1600" baseline="0">
                <a:solidFill>
                  <a:schemeClr val="tx2">
                    <a:lumMod val="75000"/>
                  </a:schemeClr>
                </a:solidFill>
                <a:latin typeface="Avenir" panose="02000503020000020003" pitchFamily="2" charset="0"/>
              </a:defRPr>
            </a:lvl3pPr>
            <a:lvl4pPr marL="1371600" indent="0">
              <a:buFontTx/>
              <a:buNone/>
              <a:defRPr sz="1600" baseline="0">
                <a:solidFill>
                  <a:schemeClr val="tx2">
                    <a:lumMod val="75000"/>
                  </a:schemeClr>
                </a:solidFill>
                <a:latin typeface="Avenir" panose="02000503020000020003" pitchFamily="2" charset="0"/>
              </a:defRPr>
            </a:lvl4pPr>
            <a:lvl5pPr marL="1828800" indent="0">
              <a:buFontTx/>
              <a:buNone/>
              <a:defRPr sz="1600" baseline="0">
                <a:solidFill>
                  <a:schemeClr val="tx2">
                    <a:lumMod val="75000"/>
                  </a:schemeClr>
                </a:solidFill>
                <a:latin typeface="Avenir" panose="02000503020000020003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C10A031-D5DF-3FAA-AA23-19BF3D31B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288" y="1462405"/>
            <a:ext cx="10899423" cy="1325563"/>
          </a:xfrm>
        </p:spPr>
        <p:txBody>
          <a:bodyPr>
            <a:normAutofit/>
          </a:bodyPr>
          <a:lstStyle>
            <a:lvl1pPr>
              <a:defRPr sz="3300" b="1" i="0" baseline="0">
                <a:solidFill>
                  <a:schemeClr val="tx2">
                    <a:lumMod val="75000"/>
                  </a:schemeClr>
                </a:solidFill>
                <a:latin typeface="Avenir" panose="02000503020000020003" pitchFamily="2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HR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B5AF597-5507-076F-124E-EE07826EC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2511" y="6356350"/>
            <a:ext cx="2743200" cy="365125"/>
          </a:xfrm>
        </p:spPr>
        <p:txBody>
          <a:bodyPr/>
          <a:lstStyle/>
          <a:p>
            <a:endParaRPr lang="en-HR" dirty="0"/>
          </a:p>
        </p:txBody>
      </p:sp>
    </p:spTree>
    <p:extLst>
      <p:ext uri="{BB962C8B-B14F-4D97-AF65-F5344CB8AC3E}">
        <p14:creationId xmlns:p14="http://schemas.microsoft.com/office/powerpoint/2010/main" val="75867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67ED60-3825-A008-1E40-808DD455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DA602C-526C-E159-09B1-B522A1EEF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17CFD7-143D-93A6-A817-96A8A56EA6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DBB736-F0B5-344B-A852-16312B99A21D}" type="datetime1">
              <a:rPr lang="hr-HR" smtClean="0"/>
              <a:t>07.10.2025.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4C91E4-D1DD-AEA1-FF20-F2E2CBF75D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HR"/>
              <a:t>1/2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117DCD-FE2A-46FD-89C4-1D154B405F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08E757-791F-C248-94D1-80A4AE0B0680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939260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H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11902A-1CC1-7DAF-7CF8-972C20B12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4113DF-6D75-5125-336B-023290B91D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A20337-2AC8-9C3E-4900-4694C9CB54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C20739-EA3B-0A47-B5E0-ED592EFD0E11}" type="datetime1">
              <a:rPr lang="hr-HR" smtClean="0"/>
              <a:t>07.10.2025.</a:t>
            </a:fld>
            <a:endParaRPr lang="en-H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BFA065-24E0-CD9F-05E3-7B843A15FF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HR" dirty="0"/>
              <a:t>1/2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D0C36-9DB2-45E5-D4A2-FE3C52D959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B41B02-5523-9949-A976-A25C7FA2FED7}" type="slidenum">
              <a:rPr lang="en-HR" smtClean="0"/>
              <a:t>‹#›</a:t>
            </a:fld>
            <a:endParaRPr lang="en-HR" dirty="0"/>
          </a:p>
        </p:txBody>
      </p:sp>
    </p:spTree>
    <p:extLst>
      <p:ext uri="{BB962C8B-B14F-4D97-AF65-F5344CB8AC3E}">
        <p14:creationId xmlns:p14="http://schemas.microsoft.com/office/powerpoint/2010/main" val="790799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H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lai-opatija2025.org/resources/questionnaire-en#national-report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6198E-1BA7-9098-980A-539443720F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41674" y="966259"/>
            <a:ext cx="6021239" cy="2462741"/>
          </a:xfrm>
        </p:spPr>
        <p:txBody>
          <a:bodyPr>
            <a:normAutofit/>
          </a:bodyPr>
          <a:lstStyle/>
          <a:p>
            <a:r>
              <a:rPr lang="en-GB" sz="2800" noProof="0" dirty="0">
                <a:latin typeface="Avenir" panose="02000503020000020003"/>
              </a:rPr>
              <a:t>Stakeholders' dialogue on original ownership, transfer of rights, and post-transfer measures</a:t>
            </a:r>
            <a:br>
              <a:rPr lang="en-GB" sz="2800" noProof="0" dirty="0"/>
            </a:br>
            <a:r>
              <a:rPr lang="en-GB" sz="2800" noProof="0" dirty="0"/>
              <a:t>Hungary</a:t>
            </a:r>
            <a:endParaRPr lang="en-GB" sz="2800" noProof="0" dirty="0">
              <a:latin typeface="Avenir" panose="02000503020000020003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037CA4-7E25-98A1-D923-596F8F2EB49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noProof="0" dirty="0"/>
              <a:t>Gabor Faludi</a:t>
            </a:r>
          </a:p>
          <a:p>
            <a:r>
              <a:rPr lang="en-GB" noProof="0" dirty="0"/>
              <a:t>outside counsel for </a:t>
            </a:r>
            <a:r>
              <a:rPr lang="en-GB" noProof="0" dirty="0" err="1"/>
              <a:t>Artisjus</a:t>
            </a:r>
            <a:r>
              <a:rPr lang="en-GB" noProof="0" dirty="0"/>
              <a:t>, </a:t>
            </a:r>
          </a:p>
          <a:p>
            <a:r>
              <a:rPr lang="en-GB" noProof="0" dirty="0"/>
              <a:t>distinguished professor, ELTE Law School, Department of Civil Law, Budapest</a:t>
            </a:r>
            <a:endParaRPr lang="en-GB" noProof="0" dirty="0">
              <a:latin typeface="Avenir" panose="02000503020000020003"/>
            </a:endParaRPr>
          </a:p>
        </p:txBody>
      </p:sp>
    </p:spTree>
    <p:extLst>
      <p:ext uri="{BB962C8B-B14F-4D97-AF65-F5344CB8AC3E}">
        <p14:creationId xmlns:p14="http://schemas.microsoft.com/office/powerpoint/2010/main" val="14624736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rtalom helye 4">
            <a:extLst>
              <a:ext uri="{FF2B5EF4-FFF2-40B4-BE49-F238E27FC236}">
                <a16:creationId xmlns:a16="http://schemas.microsoft.com/office/drawing/2014/main" id="{39F61753-64AC-EE33-C669-4F97CD7AA8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4754319"/>
              </p:ext>
            </p:extLst>
          </p:nvPr>
        </p:nvGraphicFramePr>
        <p:xfrm>
          <a:off x="646288" y="2787968"/>
          <a:ext cx="10198868" cy="23556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2634">
                  <a:extLst>
                    <a:ext uri="{9D8B030D-6E8A-4147-A177-3AD203B41FA5}">
                      <a16:colId xmlns:a16="http://schemas.microsoft.com/office/drawing/2014/main" val="1180235330"/>
                    </a:ext>
                  </a:extLst>
                </a:gridCol>
                <a:gridCol w="6976234">
                  <a:extLst>
                    <a:ext uri="{9D8B030D-6E8A-4147-A177-3AD203B41FA5}">
                      <a16:colId xmlns:a16="http://schemas.microsoft.com/office/drawing/2014/main" val="3604136803"/>
                    </a:ext>
                  </a:extLst>
                </a:gridCol>
              </a:tblGrid>
              <a:tr h="404887">
                <a:tc>
                  <a:txBody>
                    <a:bodyPr/>
                    <a:lstStyle/>
                    <a:p>
                      <a:pPr algn="ctr"/>
                      <a:r>
                        <a:rPr lang="en-GB" sz="1800" noProof="0" dirty="0"/>
                        <a:t>CDSM Directive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noProof="0" dirty="0"/>
                        <a:t>CA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585932"/>
                  </a:ext>
                </a:extLst>
              </a:tr>
              <a:tr h="698847">
                <a:tc>
                  <a:txBody>
                    <a:bodyPr/>
                    <a:lstStyle/>
                    <a:p>
                      <a:r>
                        <a:rPr lang="en-GB" sz="2200" noProof="0" dirty="0">
                          <a:latin typeface="Avenir" panose="02000503020000020003"/>
                        </a:rPr>
                        <a:t>Fair and appropriate remuneration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noProof="0" dirty="0">
                          <a:latin typeface="Avenir" panose="02000503020000020003"/>
                        </a:rPr>
                        <a:t>Ab initio, but a permissive rule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4170720"/>
                  </a:ext>
                </a:extLst>
              </a:tr>
              <a:tr h="404887">
                <a:tc>
                  <a:txBody>
                    <a:bodyPr/>
                    <a:lstStyle/>
                    <a:p>
                      <a:r>
                        <a:rPr lang="en-GB" sz="2200" noProof="0" dirty="0">
                          <a:latin typeface="Avenir" panose="02000503020000020003"/>
                        </a:rPr>
                        <a:t>Unilateral revocation  right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noProof="0" dirty="0">
                          <a:latin typeface="Avenir" panose="02000503020000020003"/>
                        </a:rPr>
                        <a:t>Ab initio, in case of exclusive licensing agreements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8564013"/>
                  </a:ext>
                </a:extLst>
              </a:tr>
              <a:tr h="698847">
                <a:tc>
                  <a:txBody>
                    <a:bodyPr/>
                    <a:lstStyle/>
                    <a:p>
                      <a:r>
                        <a:rPr lang="en-GB" sz="2200" noProof="0" dirty="0">
                          <a:latin typeface="Avenir" panose="02000503020000020003"/>
                        </a:rPr>
                        <a:t>Transparency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noProof="0" dirty="0">
                          <a:latin typeface="Avenir" panose="02000503020000020003"/>
                        </a:rPr>
                        <a:t>Ab initio provision on provision of data on the use by the licensed  user + verbatim  transposition,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4950780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4208572A-ABF0-CD63-7969-6EA13B560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The effects of  the transposition of Art 18-22 CDSM</a:t>
            </a:r>
            <a:endParaRPr lang="en-GB" noProof="0" dirty="0">
              <a:latin typeface="Avenir" panose="02000503020000020003"/>
            </a:endParaRP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B8ED86D8-7CBF-9570-0AD8-C7ACBEC7A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2511" y="6356350"/>
            <a:ext cx="2743200" cy="365125"/>
          </a:xfrm>
        </p:spPr>
        <p:txBody>
          <a:bodyPr/>
          <a:lstStyle/>
          <a:p>
            <a:fld id="{FE77E513-7272-488D-8852-9810A05616F7}" type="slidenum">
              <a:rPr lang="en-GB" noProof="0" smtClean="0"/>
              <a:t>9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6432980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7F71D8-DED8-9920-494F-C63643A2FB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rtalom helye 4">
            <a:extLst>
              <a:ext uri="{FF2B5EF4-FFF2-40B4-BE49-F238E27FC236}">
                <a16:creationId xmlns:a16="http://schemas.microsoft.com/office/drawing/2014/main" id="{9F64403D-9B02-4612-58D9-F76D4DD1D2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9892683"/>
              </p:ext>
            </p:extLst>
          </p:nvPr>
        </p:nvGraphicFramePr>
        <p:xfrm>
          <a:off x="646113" y="2576052"/>
          <a:ext cx="10198868" cy="3373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2634">
                  <a:extLst>
                    <a:ext uri="{9D8B030D-6E8A-4147-A177-3AD203B41FA5}">
                      <a16:colId xmlns:a16="http://schemas.microsoft.com/office/drawing/2014/main" val="1180235330"/>
                    </a:ext>
                  </a:extLst>
                </a:gridCol>
                <a:gridCol w="6976234">
                  <a:extLst>
                    <a:ext uri="{9D8B030D-6E8A-4147-A177-3AD203B41FA5}">
                      <a16:colId xmlns:a16="http://schemas.microsoft.com/office/drawing/2014/main" val="3604136803"/>
                    </a:ext>
                  </a:extLst>
                </a:gridCol>
              </a:tblGrid>
              <a:tr h="616445">
                <a:tc>
                  <a:txBody>
                    <a:bodyPr/>
                    <a:lstStyle/>
                    <a:p>
                      <a:pPr algn="ctr"/>
                      <a:r>
                        <a:rPr lang="en-GB" sz="1800" noProof="0" dirty="0"/>
                        <a:t>CDSM Directive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noProof="0" dirty="0"/>
                        <a:t>CA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585932"/>
                  </a:ext>
                </a:extLst>
              </a:tr>
              <a:tr h="642084">
                <a:tc>
                  <a:txBody>
                    <a:bodyPr/>
                    <a:lstStyle/>
                    <a:p>
                      <a:r>
                        <a:rPr lang="en-GB" sz="2200" noProof="0" dirty="0"/>
                        <a:t>c</a:t>
                      </a:r>
                      <a:r>
                        <a:rPr lang="en-GB" sz="2200" noProof="0" dirty="0">
                          <a:latin typeface="Avenir" panose="02000503020000020003"/>
                        </a:rPr>
                        <a:t>ontract adjustment mechanism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noProof="0" dirty="0">
                          <a:latin typeface="Avenir" panose="02000503020000020003"/>
                        </a:rPr>
                        <a:t>Ab initio, called bestseller clause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5899170"/>
                  </a:ext>
                </a:extLst>
              </a:tr>
              <a:tr h="616445">
                <a:tc>
                  <a:txBody>
                    <a:bodyPr/>
                    <a:lstStyle/>
                    <a:p>
                      <a:r>
                        <a:rPr lang="en-GB" sz="2200" noProof="0" dirty="0"/>
                        <a:t>a</a:t>
                      </a:r>
                      <a:r>
                        <a:rPr lang="en-GB" sz="2200" noProof="0" dirty="0">
                          <a:latin typeface="Avenir" panose="02000503020000020003"/>
                        </a:rPr>
                        <a:t>lternative dispute resolution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noProof="0" dirty="0">
                          <a:latin typeface="Avenir" panose="02000503020000020003"/>
                        </a:rPr>
                        <a:t>Ab initio, does not work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5499947"/>
                  </a:ext>
                </a:extLst>
              </a:tr>
              <a:tr h="616445">
                <a:tc>
                  <a:txBody>
                    <a:bodyPr/>
                    <a:lstStyle/>
                    <a:p>
                      <a:r>
                        <a:rPr lang="en-GB" sz="2200" noProof="0" dirty="0"/>
                        <a:t>i</a:t>
                      </a:r>
                      <a:r>
                        <a:rPr lang="en-GB" sz="2200" noProof="0" dirty="0">
                          <a:latin typeface="Avenir" panose="02000503020000020003"/>
                        </a:rPr>
                        <a:t>mperative rule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noProof="0" dirty="0">
                          <a:latin typeface="Avenir" panose="02000503020000020003"/>
                        </a:rPr>
                        <a:t>Verbatim transposition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3546091"/>
                  </a:ext>
                </a:extLst>
              </a:tr>
              <a:tr h="616445">
                <a:tc>
                  <a:txBody>
                    <a:bodyPr/>
                    <a:lstStyle/>
                    <a:p>
                      <a:r>
                        <a:rPr lang="en-GB" sz="2200" noProof="0" dirty="0"/>
                        <a:t>e</a:t>
                      </a:r>
                      <a:r>
                        <a:rPr lang="en-GB" sz="2200" noProof="0" dirty="0">
                          <a:latin typeface="Avenir" panose="02000503020000020003"/>
                        </a:rPr>
                        <a:t>xceptions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noProof="0" dirty="0">
                          <a:latin typeface="Avenir" panose="02000503020000020003"/>
                        </a:rPr>
                        <a:t>Copyright contracts regarding software and database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4669300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D232C44A-8838-E537-521E-836D1B1C3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The effects of  the transposition of Art 18-22 CDSM</a:t>
            </a:r>
            <a:endParaRPr lang="en-GB" noProof="0" dirty="0">
              <a:latin typeface="Avenir" panose="02000503020000020003"/>
            </a:endParaRP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BC36B062-87AA-AC53-4602-6B19DC48D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2511" y="6356350"/>
            <a:ext cx="2743200" cy="365125"/>
          </a:xfrm>
        </p:spPr>
        <p:txBody>
          <a:bodyPr/>
          <a:lstStyle/>
          <a:p>
            <a:fld id="{FE77E513-7272-488D-8852-9810A05616F7}" type="slidenum">
              <a:rPr lang="en-GB" noProof="0" smtClean="0"/>
              <a:t>10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299945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A20BE8-3684-32DD-870B-0ADCB90DAA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rtalom helye 4">
            <a:extLst>
              <a:ext uri="{FF2B5EF4-FFF2-40B4-BE49-F238E27FC236}">
                <a16:creationId xmlns:a16="http://schemas.microsoft.com/office/drawing/2014/main" id="{BD5E6788-9199-BC13-205E-7B6EDCBA8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5273768"/>
              </p:ext>
            </p:extLst>
          </p:nvPr>
        </p:nvGraphicFramePr>
        <p:xfrm>
          <a:off x="646113" y="2536723"/>
          <a:ext cx="10899774" cy="38646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6622">
                  <a:extLst>
                    <a:ext uri="{9D8B030D-6E8A-4147-A177-3AD203B41FA5}">
                      <a16:colId xmlns:a16="http://schemas.microsoft.com/office/drawing/2014/main" val="1180235330"/>
                    </a:ext>
                  </a:extLst>
                </a:gridCol>
                <a:gridCol w="7603152">
                  <a:extLst>
                    <a:ext uri="{9D8B030D-6E8A-4147-A177-3AD203B41FA5}">
                      <a16:colId xmlns:a16="http://schemas.microsoft.com/office/drawing/2014/main" val="3604136803"/>
                    </a:ext>
                  </a:extLst>
                </a:gridCol>
              </a:tblGrid>
              <a:tr h="414545">
                <a:tc>
                  <a:txBody>
                    <a:bodyPr/>
                    <a:lstStyle/>
                    <a:p>
                      <a:pPr algn="ctr"/>
                      <a:r>
                        <a:rPr lang="en-GB" sz="1800" noProof="0" dirty="0"/>
                        <a:t>CDSM Directive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noProof="0" dirty="0"/>
                        <a:t>Remarks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585932"/>
                  </a:ext>
                </a:extLst>
              </a:tr>
              <a:tr h="1047721">
                <a:tc>
                  <a:txBody>
                    <a:bodyPr/>
                    <a:lstStyle/>
                    <a:p>
                      <a:r>
                        <a:rPr lang="en-GB" sz="1850" noProof="0" dirty="0">
                          <a:latin typeface="Avenir" panose="02000503020000020003"/>
                        </a:rPr>
                        <a:t>specificities of the different sectors and the different types of works and performances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50" noProof="0" dirty="0">
                          <a:latin typeface="Avenir" panose="02000503020000020003"/>
                        </a:rPr>
                        <a:t>No such  rules in the CA, consequences on transparency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4170720"/>
                  </a:ext>
                </a:extLst>
              </a:tr>
              <a:tr h="732553">
                <a:tc>
                  <a:txBody>
                    <a:bodyPr/>
                    <a:lstStyle/>
                    <a:p>
                      <a:r>
                        <a:rPr lang="en-GB" sz="1850" noProof="0" dirty="0">
                          <a:latin typeface="Avenir" panose="02000503020000020003"/>
                        </a:rPr>
                        <a:t>collective bargaining agreements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50" noProof="0" dirty="0">
                          <a:latin typeface="Avenir" panose="02000503020000020003"/>
                        </a:rPr>
                        <a:t>Transposed, but  does not exist, save  for  some statutes (architectural works, where there are recommended remunerations by professional societies with mandatory  membership)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8564013"/>
                  </a:ext>
                </a:extLst>
              </a:tr>
              <a:tr h="1047721">
                <a:tc>
                  <a:txBody>
                    <a:bodyPr/>
                    <a:lstStyle/>
                    <a:p>
                      <a:r>
                        <a:rPr lang="en-GB" sz="1850" noProof="0" dirty="0">
                          <a:latin typeface="Avenir" panose="02000503020000020003"/>
                        </a:rPr>
                        <a:t>t</a:t>
                      </a:r>
                      <a:r>
                        <a:rPr lang="en-GB" sz="1850" noProof="0" dirty="0"/>
                        <a:t>r</a:t>
                      </a:r>
                      <a:r>
                        <a:rPr lang="en-GB" sz="1850" noProof="0" dirty="0">
                          <a:latin typeface="Avenir" panose="02000503020000020003"/>
                        </a:rPr>
                        <a:t>ansparency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50" noProof="0" dirty="0">
                          <a:latin typeface="Avenir" panose="02000503020000020003"/>
                        </a:rPr>
                        <a:t>Works  in   licensing agreements  to use  single  artistic works, if  royalty is stipulated, makes no sense in a number of cases,  e.g.  for authors of  works used in legal electronic databases , architectural works etc.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4950780"/>
                  </a:ext>
                </a:extLst>
              </a:tr>
              <a:tr h="417385">
                <a:tc>
                  <a:txBody>
                    <a:bodyPr/>
                    <a:lstStyle/>
                    <a:p>
                      <a:r>
                        <a:rPr lang="en-GB" sz="1850" noProof="0" dirty="0">
                          <a:latin typeface="Avenir" panose="02000503020000020003"/>
                        </a:rPr>
                        <a:t>bestseller clause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50" noProof="0" dirty="0">
                          <a:latin typeface="Avenir" panose="02000503020000020003"/>
                        </a:rPr>
                        <a:t> Since 1999 there is no  court practice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5899170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90D1475D-A890-6513-82B4-DFCBB79DE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The effects of  the transposition of Art 18-22 CDSM</a:t>
            </a:r>
            <a:endParaRPr lang="en-GB" noProof="0" dirty="0">
              <a:latin typeface="Avenir" panose="02000503020000020003"/>
            </a:endParaRP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6BC2307D-A02F-D028-12BE-462B69608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2511" y="6356350"/>
            <a:ext cx="2743200" cy="365125"/>
          </a:xfrm>
        </p:spPr>
        <p:txBody>
          <a:bodyPr/>
          <a:lstStyle/>
          <a:p>
            <a:fld id="{FE77E513-7272-488D-8852-9810A05616F7}" type="slidenum">
              <a:rPr lang="en-GB" noProof="0" smtClean="0"/>
              <a:t>11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6326871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06227AD-23D0-9541-15E9-FDE80B0ECE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41674" y="2418631"/>
            <a:ext cx="6021239" cy="1707871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GB" sz="3600" b="1" noProof="0" dirty="0"/>
              <a:t>THANK YOU FOR YOUR ATTENTION!</a:t>
            </a:r>
          </a:p>
        </p:txBody>
      </p:sp>
    </p:spTree>
    <p:extLst>
      <p:ext uri="{BB962C8B-B14F-4D97-AF65-F5344CB8AC3E}">
        <p14:creationId xmlns:p14="http://schemas.microsoft.com/office/powerpoint/2010/main" val="3214979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B56E397-6334-358D-CD3E-B02C1C4ABA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z="3200" noProof="0" dirty="0">
                <a:latin typeface="Arial" panose="020B0604020202020204" pitchFamily="34" charset="0"/>
                <a:cs typeface="Arial" panose="020B0604020202020204" pitchFamily="34" charset="0"/>
              </a:rPr>
              <a:t>► </a:t>
            </a:r>
            <a:r>
              <a:rPr lang="en-GB" sz="3600" noProof="0" dirty="0">
                <a:latin typeface="Avenir" panose="02000503020000020003"/>
              </a:rPr>
              <a:t>the </a:t>
            </a:r>
            <a:r>
              <a:rPr lang="en-GB" sz="3600" noProof="0" dirty="0"/>
              <a:t> </a:t>
            </a:r>
            <a:r>
              <a:rPr lang="en-GB" sz="3600" noProof="0" dirty="0">
                <a:latin typeface="Avenir" panose="02000503020000020003"/>
              </a:rPr>
              <a:t>monism/dualism of </a:t>
            </a:r>
            <a:r>
              <a:rPr lang="en-GB" sz="3600" noProof="0" dirty="0"/>
              <a:t>the</a:t>
            </a:r>
            <a:r>
              <a:rPr lang="en-GB" sz="3600" noProof="0" dirty="0">
                <a:latin typeface="Avenir" panose="02000503020000020003"/>
              </a:rPr>
              <a:t> Copyright Act </a:t>
            </a:r>
            <a:r>
              <a:rPr lang="en-GB" sz="3600" noProof="0" dirty="0"/>
              <a:t> (CA)</a:t>
            </a:r>
            <a:r>
              <a:rPr lang="en-GB" sz="3600" noProof="0" dirty="0">
                <a:latin typeface="Avenir" panose="02000503020000020003"/>
              </a:rPr>
              <a:t>, </a:t>
            </a:r>
            <a:endParaRPr lang="en-GB" sz="3600" noProof="0" dirty="0"/>
          </a:p>
          <a:p>
            <a:pPr lvl="0"/>
            <a:r>
              <a:rPr lang="en-GB" sz="3600" noProof="0" dirty="0">
                <a:latin typeface="Arial" panose="020B0604020202020204" pitchFamily="34" charset="0"/>
                <a:cs typeface="Arial" panose="020B0604020202020204" pitchFamily="34" charset="0"/>
              </a:rPr>
              <a:t>► </a:t>
            </a:r>
            <a:r>
              <a:rPr lang="en-GB" sz="3600" noProof="0" dirty="0">
                <a:latin typeface="Avenir" panose="02000503020000020003"/>
              </a:rPr>
              <a:t>the main features of </a:t>
            </a:r>
            <a:r>
              <a:rPr lang="en-GB" sz="3600" noProof="0" dirty="0"/>
              <a:t>the </a:t>
            </a:r>
            <a:r>
              <a:rPr lang="en-GB" sz="3600" noProof="0" dirty="0">
                <a:latin typeface="Avenir" panose="02000503020000020003"/>
              </a:rPr>
              <a:t>copyright contract law, </a:t>
            </a:r>
            <a:endParaRPr lang="en-GB" sz="3600" noProof="0" dirty="0"/>
          </a:p>
          <a:p>
            <a:pPr lvl="0"/>
            <a:r>
              <a:rPr lang="en-GB" sz="3600" noProof="0" dirty="0">
                <a:latin typeface="Arial" panose="020B0604020202020204" pitchFamily="34" charset="0"/>
                <a:cs typeface="Arial" panose="020B0604020202020204" pitchFamily="34" charset="0"/>
              </a:rPr>
              <a:t>► </a:t>
            </a:r>
            <a:r>
              <a:rPr lang="en-GB" sz="3600" noProof="0" dirty="0">
                <a:latin typeface="Avenir" panose="02000503020000020003"/>
              </a:rPr>
              <a:t>some  effects of the transposition of the EU copyright contract law, in particular Art 18-22 of the CDSM Directive.</a:t>
            </a:r>
            <a:endParaRPr lang="en-GB" sz="3600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C3949EA-0012-C5CA-EF23-B99F9B86F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The outline of the presentation</a:t>
            </a:r>
            <a:endParaRPr lang="en-GB" noProof="0" dirty="0">
              <a:latin typeface="Avenir" panose="02000503020000020003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7CE367-8C64-ABB0-47BF-13B3971DB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7E513-7272-488D-8852-9810A05616F7}" type="slidenum">
              <a:rPr lang="en-GB" noProof="0" smtClean="0"/>
              <a:t>1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241838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6D2179-B381-111F-CC98-544834FD05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E0B7D0B-6FA8-9267-D72F-FDFA4E08AF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lvl="0"/>
            <a:r>
              <a:rPr lang="en-GB" sz="7000" noProof="0" dirty="0">
                <a:latin typeface="Avenir" panose="02000503020000020003"/>
                <a:cs typeface="Arial" panose="020B0604020202020204" pitchFamily="34" charset="0"/>
              </a:rPr>
              <a:t>Please see the details in the excellent report </a:t>
            </a:r>
          </a:p>
          <a:p>
            <a:pPr lvl="0"/>
            <a:r>
              <a:rPr lang="en-GB" sz="7000" noProof="0" dirty="0">
                <a:latin typeface="Avenir" panose="02000503020000020003"/>
                <a:cs typeface="Arial" panose="020B0604020202020204" pitchFamily="34" charset="0"/>
                <a:hlinkClick r:id="rId2"/>
              </a:rPr>
              <a:t>https://www.alai-opatija2025.org/resources/questionnaire-en#national-reports</a:t>
            </a:r>
            <a:endParaRPr lang="en-GB" sz="7000" noProof="0" dirty="0">
              <a:latin typeface="Avenir" panose="02000503020000020003"/>
              <a:cs typeface="Arial" panose="020B0604020202020204" pitchFamily="34" charset="0"/>
            </a:endParaRPr>
          </a:p>
          <a:p>
            <a:pPr lvl="0"/>
            <a:r>
              <a:rPr lang="en-GB" sz="7000" noProof="0" dirty="0">
                <a:latin typeface="Avenir" panose="02000503020000020003"/>
                <a:cs typeface="Arial" panose="020B0604020202020204" pitchFamily="34" charset="0"/>
              </a:rPr>
              <a:t>prepared by my </a:t>
            </a:r>
            <a:r>
              <a:rPr lang="en-GB" sz="7000" noProof="0" dirty="0" err="1">
                <a:latin typeface="Avenir" panose="02000503020000020003"/>
                <a:cs typeface="Arial" panose="020B0604020202020204" pitchFamily="34" charset="0"/>
              </a:rPr>
              <a:t>distinquished</a:t>
            </a:r>
            <a:r>
              <a:rPr lang="en-GB" sz="7000" noProof="0" dirty="0">
                <a:latin typeface="Avenir" panose="02000503020000020003"/>
                <a:cs typeface="Arial" panose="020B0604020202020204" pitchFamily="34" charset="0"/>
              </a:rPr>
              <a:t> colleagues: </a:t>
            </a:r>
          </a:p>
          <a:p>
            <a:pPr lvl="0"/>
            <a:endParaRPr lang="en-GB" sz="4000" noProof="0" dirty="0">
              <a:latin typeface="Avenir" panose="02000503020000020003"/>
              <a:cs typeface="Arial" panose="020B0604020202020204" pitchFamily="34" charset="0"/>
            </a:endParaRPr>
          </a:p>
          <a:p>
            <a:pPr lvl="0"/>
            <a:r>
              <a:rPr lang="en-GB" sz="8000" noProof="0" dirty="0">
                <a:latin typeface="Avenir" panose="02000503020000020003"/>
                <a:cs typeface="Arial" panose="020B0604020202020204" pitchFamily="34" charset="0"/>
              </a:rPr>
              <a:t>Dr. Anett </a:t>
            </a:r>
            <a:r>
              <a:rPr lang="en-GB" sz="8000" noProof="0" dirty="0" err="1">
                <a:latin typeface="Avenir" panose="02000503020000020003"/>
                <a:cs typeface="Arial" panose="020B0604020202020204" pitchFamily="34" charset="0"/>
              </a:rPr>
              <a:t>Pogácsás</a:t>
            </a:r>
            <a:r>
              <a:rPr lang="en-GB" sz="8000" noProof="0" dirty="0">
                <a:latin typeface="Avenir" panose="02000503020000020003"/>
                <a:cs typeface="Arial" panose="020B0604020202020204" pitchFamily="34" charset="0"/>
              </a:rPr>
              <a:t> , dr. Anikó Grad-Gyenge, dr. Klaudia Fodor, dr. Mihály </a:t>
            </a:r>
            <a:r>
              <a:rPr lang="en-GB" sz="8000" noProof="0" dirty="0" err="1">
                <a:latin typeface="Avenir" panose="02000503020000020003"/>
                <a:cs typeface="Arial" panose="020B0604020202020204" pitchFamily="34" charset="0"/>
              </a:rPr>
              <a:t>Ficsor</a:t>
            </a:r>
            <a:r>
              <a:rPr lang="en-GB" sz="8000" noProof="0" dirty="0">
                <a:latin typeface="Avenir" panose="02000503020000020003"/>
                <a:cs typeface="Arial" panose="020B0604020202020204" pitchFamily="34" charset="0"/>
              </a:rPr>
              <a:t>, dr. Pál Tomori, dr. Patrik Pontos, dr. Péter Munkácsi, dr. Zoltán Kiss, dr. Zsuzsanna Szilágyi</a:t>
            </a:r>
            <a:endParaRPr lang="en-GB" sz="8000" noProof="0" dirty="0">
              <a:latin typeface="Avenir" panose="02000503020000020003"/>
            </a:endParaRPr>
          </a:p>
          <a:p>
            <a:endParaRPr lang="en-GB" sz="59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2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GB" sz="3200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noProof="0" dirty="0">
              <a:latin typeface="Avenir" panose="02000503020000020003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6ADD034-10A2-DF73-8FCD-5DDD3A953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The outline of the presentation</a:t>
            </a:r>
            <a:endParaRPr lang="en-GB" noProof="0" dirty="0">
              <a:latin typeface="Avenir" panose="02000503020000020003"/>
            </a:endParaRP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0FA37AB6-D6F0-D321-614D-A94D03684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2511" y="6356350"/>
            <a:ext cx="2743200" cy="365125"/>
          </a:xfrm>
        </p:spPr>
        <p:txBody>
          <a:bodyPr/>
          <a:lstStyle/>
          <a:p>
            <a:fld id="{FE77E513-7272-488D-8852-9810A05616F7}" type="slidenum">
              <a:rPr lang="en-GB" noProof="0" smtClean="0"/>
              <a:t>2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816215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9B0CDC7-EAF2-0B40-EEE9-D8A28D04D2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800" noProof="0" dirty="0">
                <a:latin typeface="Arial" panose="020B0604020202020204" pitchFamily="34" charset="0"/>
                <a:cs typeface="Arial" panose="020B0604020202020204" pitchFamily="34" charset="0"/>
              </a:rPr>
              <a:t>► </a:t>
            </a:r>
            <a:r>
              <a:rPr lang="en-GB" sz="2800" noProof="0" dirty="0"/>
              <a:t>The mixed solution  of the transferability  of the economic rights dates back to 1999 (the entry into force of our CA) , and  has proved to be working well  since then. </a:t>
            </a:r>
          </a:p>
          <a:p>
            <a:r>
              <a:rPr lang="en-GB" sz="2800" noProof="0" dirty="0">
                <a:latin typeface="Arial" panose="020B0604020202020204" pitchFamily="34" charset="0"/>
                <a:cs typeface="Arial" panose="020B0604020202020204" pitchFamily="34" charset="0"/>
              </a:rPr>
              <a:t>► </a:t>
            </a:r>
            <a:r>
              <a:rPr lang="en-GB" sz="2800" noProof="0" dirty="0"/>
              <a:t>The system replaced the  monistic approach, mirrored in the old CA, being in force between 1970 and 1999.</a:t>
            </a:r>
          </a:p>
          <a:p>
            <a:r>
              <a:rPr lang="en-GB" sz="2800" noProof="0" dirty="0"/>
              <a:t>That is the reason of the  compromise solution: transferability, in the event of inheritance and functional” works, and works, where international treaty or EU law requires transferability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2A6A9DA-EBAD-5EAD-6216-6A9C67D4C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noProof="0" dirty="0"/>
              <a:t>T</a:t>
            </a:r>
            <a:r>
              <a:rPr lang="en-GB" sz="3600" noProof="0" dirty="0">
                <a:latin typeface="Avenir" panose="02000503020000020003"/>
              </a:rPr>
              <a:t>he </a:t>
            </a:r>
            <a:r>
              <a:rPr lang="en-GB" sz="3600" noProof="0" dirty="0"/>
              <a:t> </a:t>
            </a:r>
            <a:r>
              <a:rPr lang="en-GB" sz="3600" noProof="0" dirty="0">
                <a:latin typeface="Avenir" panose="02000503020000020003"/>
              </a:rPr>
              <a:t>monism/dualism of </a:t>
            </a:r>
            <a:r>
              <a:rPr lang="en-GB" sz="3600" noProof="0" dirty="0"/>
              <a:t>the</a:t>
            </a:r>
            <a:r>
              <a:rPr lang="en-GB" sz="3600" noProof="0" dirty="0">
                <a:latin typeface="Avenir" panose="02000503020000020003"/>
              </a:rPr>
              <a:t> </a:t>
            </a:r>
            <a:r>
              <a:rPr lang="en-GB" sz="3600" noProof="0" dirty="0"/>
              <a:t>CA</a:t>
            </a:r>
            <a:endParaRPr lang="en-GB" noProof="0" dirty="0">
              <a:latin typeface="Avenir" panose="02000503020000020003"/>
            </a:endParaRP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902D5D64-0A74-C58E-BC82-1B3FD7D45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2511" y="6356350"/>
            <a:ext cx="2743200" cy="365125"/>
          </a:xfrm>
        </p:spPr>
        <p:txBody>
          <a:bodyPr/>
          <a:lstStyle/>
          <a:p>
            <a:fld id="{FE77E513-7272-488D-8852-9810A05616F7}" type="slidenum">
              <a:rPr lang="en-GB" noProof="0" smtClean="0"/>
              <a:t>3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583702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rtalom helye 4">
            <a:extLst>
              <a:ext uri="{FF2B5EF4-FFF2-40B4-BE49-F238E27FC236}">
                <a16:creationId xmlns:a16="http://schemas.microsoft.com/office/drawing/2014/main" id="{2DC9F6CA-6DE6-9FD0-231A-F3D6D812D3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98601"/>
              </p:ext>
            </p:extLst>
          </p:nvPr>
        </p:nvGraphicFramePr>
        <p:xfrm>
          <a:off x="1701986" y="2354318"/>
          <a:ext cx="9437961" cy="3558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161">
                  <a:extLst>
                    <a:ext uri="{9D8B030D-6E8A-4147-A177-3AD203B41FA5}">
                      <a16:colId xmlns:a16="http://schemas.microsoft.com/office/drawing/2014/main" val="2351115570"/>
                    </a:ext>
                  </a:extLst>
                </a:gridCol>
                <a:gridCol w="6053808">
                  <a:extLst>
                    <a:ext uri="{9D8B030D-6E8A-4147-A177-3AD203B41FA5}">
                      <a16:colId xmlns:a16="http://schemas.microsoft.com/office/drawing/2014/main" val="2409462070"/>
                    </a:ext>
                  </a:extLst>
                </a:gridCol>
                <a:gridCol w="1631992">
                  <a:extLst>
                    <a:ext uri="{9D8B030D-6E8A-4147-A177-3AD203B41FA5}">
                      <a16:colId xmlns:a16="http://schemas.microsoft.com/office/drawing/2014/main" val="3302074710"/>
                    </a:ext>
                  </a:extLst>
                </a:gridCol>
              </a:tblGrid>
              <a:tr h="650551">
                <a:tc>
                  <a:txBody>
                    <a:bodyPr/>
                    <a:lstStyle/>
                    <a:p>
                      <a:r>
                        <a:rPr lang="en-GB" sz="2000" noProof="0" dirty="0">
                          <a:latin typeface="Avenir" panose="02000503020000020003"/>
                        </a:rPr>
                        <a:t>Transfer?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noProof="0" dirty="0">
                          <a:latin typeface="Avenir" panose="02000503020000020003"/>
                        </a:rPr>
                        <a:t>Authors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noProof="0" dirty="0">
                          <a:latin typeface="Avenir" panose="02000503020000020003"/>
                        </a:rPr>
                        <a:t> Owners of related rights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4417351"/>
                  </a:ext>
                </a:extLst>
              </a:tr>
              <a:tr h="356436">
                <a:tc>
                  <a:txBody>
                    <a:bodyPr/>
                    <a:lstStyle/>
                    <a:p>
                      <a:pPr algn="ctr"/>
                      <a:r>
                        <a:rPr lang="en-GB" sz="1950" noProof="0" dirty="0">
                          <a:latin typeface="Avenir" panose="02000503020000020003"/>
                        </a:rPr>
                        <a:t>Inalienable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50" noProof="0" dirty="0">
                          <a:latin typeface="Avenir" panose="02000503020000020003"/>
                        </a:rPr>
                        <a:t>Moral rights + authors’ economic rights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50" noProof="0" dirty="0">
                          <a:latin typeface="Avenir" panose="02000503020000020003"/>
                        </a:rPr>
                        <a:t>Moral rights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3120591"/>
                  </a:ext>
                </a:extLst>
              </a:tr>
              <a:tr h="2291072">
                <a:tc>
                  <a:txBody>
                    <a:bodyPr/>
                    <a:lstStyle/>
                    <a:p>
                      <a:pPr marL="0" indent="0" algn="just">
                        <a:buFontTx/>
                        <a:buNone/>
                      </a:pPr>
                      <a:r>
                        <a:rPr lang="en-GB" sz="1950" noProof="0" dirty="0">
                          <a:latin typeface="Avenir" panose="02000503020000020003"/>
                        </a:rPr>
                        <a:t>Transferable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sz="1950" noProof="0" dirty="0">
                          <a:latin typeface="Avenir" panose="02000503020000020003"/>
                        </a:rPr>
                        <a:t>inheritance , also among heirs + inter </a:t>
                      </a:r>
                      <a:r>
                        <a:rPr lang="en-GB" sz="1950" noProof="0" dirty="0" err="1">
                          <a:latin typeface="Avenir" panose="02000503020000020003"/>
                        </a:rPr>
                        <a:t>vivos</a:t>
                      </a:r>
                      <a:r>
                        <a:rPr lang="en-GB" sz="1950" noProof="0" dirty="0">
                          <a:latin typeface="Avenir" panose="02000503020000020003"/>
                        </a:rPr>
                        <a:t>:</a:t>
                      </a:r>
                    </a:p>
                    <a:p>
                      <a:pPr algn="just"/>
                      <a:r>
                        <a:rPr lang="en-GB" sz="1950" noProof="0" dirty="0">
                          <a:latin typeface="Avenir" panose="02000503020000020003"/>
                        </a:rPr>
                        <a:t>Software,</a:t>
                      </a:r>
                    </a:p>
                    <a:p>
                      <a:pPr algn="just"/>
                      <a:r>
                        <a:rPr lang="en-GB" sz="1950" noProof="0" dirty="0">
                          <a:latin typeface="Avenir" panose="02000503020000020003"/>
                        </a:rPr>
                        <a:t>- Works  compiled in databases, 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en-GB" sz="1950" noProof="0" dirty="0">
                          <a:latin typeface="Avenir" panose="02000503020000020003"/>
                        </a:rPr>
                        <a:t>Service works,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en-GB" sz="1950" noProof="0" dirty="0">
                          <a:latin typeface="Avenir" panose="02000503020000020003"/>
                        </a:rPr>
                        <a:t>Collective works,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en-GB" sz="1950" noProof="0" dirty="0">
                          <a:latin typeface="Avenir" panose="02000503020000020003"/>
                        </a:rPr>
                        <a:t>Works created for  synchronisation, save for musical works,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en-GB" sz="1950" noProof="0" dirty="0">
                          <a:latin typeface="Avenir" panose="02000503020000020003"/>
                        </a:rPr>
                        <a:t>Works created for advertisement purposes.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50" noProof="0" dirty="0">
                          <a:latin typeface="Avenir" panose="02000503020000020003"/>
                        </a:rPr>
                        <a:t>Economic rights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6969578"/>
                  </a:ext>
                </a:extLst>
              </a:tr>
            </a:tbl>
          </a:graphicData>
        </a:graphic>
      </p:graphicFrame>
      <p:sp>
        <p:nvSpPr>
          <p:cNvPr id="3" name="Cím 2">
            <a:extLst>
              <a:ext uri="{FF2B5EF4-FFF2-40B4-BE49-F238E27FC236}">
                <a16:creationId xmlns:a16="http://schemas.microsoft.com/office/drawing/2014/main" id="{6C0041A3-3DFC-D47C-8D64-44033A1C9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288" y="1462406"/>
            <a:ext cx="10899423" cy="891912"/>
          </a:xfrm>
        </p:spPr>
        <p:txBody>
          <a:bodyPr/>
          <a:lstStyle/>
          <a:p>
            <a:r>
              <a:rPr lang="en-GB" sz="3200" noProof="0" dirty="0"/>
              <a:t>T</a:t>
            </a:r>
            <a:r>
              <a:rPr lang="en-GB" sz="3200" noProof="0" dirty="0">
                <a:latin typeface="Avenir" panose="02000503020000020003"/>
              </a:rPr>
              <a:t>he </a:t>
            </a:r>
            <a:r>
              <a:rPr lang="en-GB" sz="3200" noProof="0" dirty="0"/>
              <a:t> </a:t>
            </a:r>
            <a:r>
              <a:rPr lang="en-GB" sz="3200" noProof="0" dirty="0">
                <a:latin typeface="Avenir" panose="02000503020000020003"/>
              </a:rPr>
              <a:t>monism/dualism of </a:t>
            </a:r>
            <a:r>
              <a:rPr lang="en-GB" sz="3200" noProof="0" dirty="0"/>
              <a:t>the</a:t>
            </a:r>
            <a:r>
              <a:rPr lang="en-GB" sz="3200" noProof="0" dirty="0">
                <a:latin typeface="Avenir" panose="02000503020000020003"/>
              </a:rPr>
              <a:t> </a:t>
            </a:r>
            <a:r>
              <a:rPr lang="en-GB" sz="3200" noProof="0" dirty="0"/>
              <a:t>CA</a:t>
            </a:r>
            <a:endParaRPr lang="en-GB" noProof="0" dirty="0"/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E4AEFD07-9574-6A02-17D7-1C6F275AE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2511" y="6356350"/>
            <a:ext cx="2743200" cy="365125"/>
          </a:xfrm>
        </p:spPr>
        <p:txBody>
          <a:bodyPr/>
          <a:lstStyle/>
          <a:p>
            <a:fld id="{FE77E513-7272-488D-8852-9810A05616F7}" type="slidenum">
              <a:rPr lang="en-GB" noProof="0" smtClean="0"/>
              <a:t>4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491947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07CF86-2B47-8403-E56A-CD184826B1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444CB39-F6F6-DAAF-8B8B-E1190AD9F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288" y="2940164"/>
            <a:ext cx="10899423" cy="4027564"/>
          </a:xfrm>
        </p:spPr>
        <p:txBody>
          <a:bodyPr>
            <a:normAutofit/>
          </a:bodyPr>
          <a:lstStyle/>
          <a:p>
            <a:r>
              <a:rPr lang="en-GB" sz="2800" noProof="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GB" sz="2800" noProof="0" dirty="0"/>
              <a:t>he assignment/transfer  of copyright  shall be</a:t>
            </a:r>
          </a:p>
          <a:p>
            <a:r>
              <a:rPr lang="en-GB" sz="2800" noProof="0" dirty="0">
                <a:latin typeface="Arial" panose="020B0604020202020204" pitchFamily="34" charset="0"/>
                <a:cs typeface="Arial" panose="020B0604020202020204" pitchFamily="34" charset="0"/>
              </a:rPr>
              <a:t>► </a:t>
            </a:r>
            <a:r>
              <a:rPr lang="en-GB" sz="2800" noProof="0" dirty="0"/>
              <a:t>a full transfer?, taking after the assignment of  contractual claims, or the transfer of  tangible property rights as provided for in the Civil Code or</a:t>
            </a:r>
          </a:p>
          <a:p>
            <a:r>
              <a:rPr lang="en-GB" sz="2800" noProof="0" dirty="0">
                <a:latin typeface="Arial" panose="020B0604020202020204" pitchFamily="34" charset="0"/>
                <a:cs typeface="Arial" panose="020B0604020202020204" pitchFamily="34" charset="0"/>
              </a:rPr>
              <a:t>► </a:t>
            </a:r>
            <a:r>
              <a:rPr lang="en-GB" sz="2800" noProof="0" dirty="0"/>
              <a:t>an extrapolated  exclusive, transferable  license? </a:t>
            </a:r>
          </a:p>
          <a:p>
            <a:pPr marL="285750" indent="-285750">
              <a:buFontTx/>
              <a:buChar char="-"/>
            </a:pPr>
            <a:endParaRPr lang="en-GB" noProof="0" dirty="0">
              <a:latin typeface="Avenir" panose="02000503020000020003"/>
            </a:endParaRP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5F998A6B-1062-2EA1-C158-E01405DA3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2511" y="6356350"/>
            <a:ext cx="2743200" cy="365125"/>
          </a:xfrm>
        </p:spPr>
        <p:txBody>
          <a:bodyPr/>
          <a:lstStyle/>
          <a:p>
            <a:fld id="{FE77E513-7272-488D-8852-9810A05616F7}" type="slidenum">
              <a:rPr lang="en-GB" noProof="0" smtClean="0"/>
              <a:t>5</a:t>
            </a:fld>
            <a:endParaRPr lang="en-GB" noProof="0" dirty="0"/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618DA753-BB0D-5ADE-63A1-6E1C0EF599B9}"/>
              </a:ext>
            </a:extLst>
          </p:cNvPr>
          <p:cNvSpPr txBox="1">
            <a:spLocks/>
          </p:cNvSpPr>
          <p:nvPr/>
        </p:nvSpPr>
        <p:spPr>
          <a:xfrm>
            <a:off x="646288" y="1440865"/>
            <a:ext cx="1089942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b="1" i="0" kern="1200" baseline="0">
                <a:solidFill>
                  <a:schemeClr val="tx2">
                    <a:lumMod val="75000"/>
                  </a:schemeClr>
                </a:solidFill>
                <a:latin typeface="Avenir" panose="02000503020000020003" pitchFamily="2" charset="0"/>
                <a:ea typeface="+mj-ea"/>
                <a:cs typeface="+mj-cs"/>
              </a:defRPr>
            </a:lvl1pPr>
          </a:lstStyle>
          <a:p>
            <a:r>
              <a:rPr lang="en-GB" sz="3600" dirty="0"/>
              <a:t>T</a:t>
            </a:r>
            <a:r>
              <a:rPr lang="en-GB" sz="3600" dirty="0">
                <a:latin typeface="Avenir" panose="02000503020000020003"/>
              </a:rPr>
              <a:t>he </a:t>
            </a:r>
            <a:r>
              <a:rPr lang="en-GB" sz="3600" dirty="0"/>
              <a:t> </a:t>
            </a:r>
            <a:r>
              <a:rPr lang="en-GB" sz="3600" dirty="0">
                <a:latin typeface="Avenir" panose="02000503020000020003"/>
              </a:rPr>
              <a:t>monism/dualism of </a:t>
            </a:r>
            <a:r>
              <a:rPr lang="en-GB" sz="3600" dirty="0"/>
              <a:t>the</a:t>
            </a:r>
            <a:r>
              <a:rPr lang="en-GB" sz="3600" dirty="0">
                <a:latin typeface="Avenir" panose="02000503020000020003"/>
              </a:rPr>
              <a:t> </a:t>
            </a:r>
            <a:r>
              <a:rPr lang="en-GB" sz="3600" dirty="0"/>
              <a:t>CA</a:t>
            </a:r>
            <a:endParaRPr lang="en-GB" dirty="0">
              <a:latin typeface="Avenir" panose="02000503020000020003"/>
            </a:endParaRPr>
          </a:p>
        </p:txBody>
      </p:sp>
    </p:spTree>
    <p:extLst>
      <p:ext uri="{BB962C8B-B14F-4D97-AF65-F5344CB8AC3E}">
        <p14:creationId xmlns:p14="http://schemas.microsoft.com/office/powerpoint/2010/main" val="3059342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E239E77-CDAE-E5C1-6306-138C6326E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287" y="2394573"/>
            <a:ext cx="10899423" cy="4027564"/>
          </a:xfrm>
        </p:spPr>
        <p:txBody>
          <a:bodyPr>
            <a:normAutofit/>
          </a:bodyPr>
          <a:lstStyle/>
          <a:p>
            <a:endParaRPr lang="en-GB" noProof="0" dirty="0">
              <a:latin typeface="Avenir" panose="02000503020000020003"/>
              <a:cs typeface="Arial" panose="020B0604020202020204" pitchFamily="34" charset="0"/>
            </a:endParaRPr>
          </a:p>
          <a:p>
            <a:r>
              <a:rPr lang="en-GB" sz="2400" noProof="0" dirty="0">
                <a:latin typeface="Avenir" panose="02000503020000020003"/>
                <a:cs typeface="Arial" panose="020B0604020202020204" pitchFamily="34" charset="0"/>
              </a:rPr>
              <a:t>► „</a:t>
            </a:r>
            <a:r>
              <a:rPr lang="en-GB" sz="2400" b="1" noProof="0" dirty="0">
                <a:latin typeface="Avenir" panose="02000503020000020003"/>
              </a:rPr>
              <a:t>to copyright transfers the  provisions  on  copyright licensing agreements shall apply</a:t>
            </a:r>
            <a:r>
              <a:rPr lang="en-GB" sz="2400" noProof="0" dirty="0">
                <a:latin typeface="Avenir" panose="02000503020000020003"/>
              </a:rPr>
              <a:t>” (§ 55 CA)</a:t>
            </a:r>
          </a:p>
          <a:p>
            <a:r>
              <a:rPr lang="en-GB" sz="2400" noProof="0" dirty="0">
                <a:latin typeface="Avenir" panose="02000503020000020003"/>
                <a:cs typeface="Arial" panose="020B0604020202020204" pitchFamily="34" charset="0"/>
              </a:rPr>
              <a:t>► </a:t>
            </a:r>
            <a:r>
              <a:rPr lang="en-GB" sz="2400" noProof="0" dirty="0">
                <a:latin typeface="Avenir" panose="02000503020000020003"/>
              </a:rPr>
              <a:t>Consequence:  judicial interpretation is required, </a:t>
            </a:r>
          </a:p>
          <a:p>
            <a:r>
              <a:rPr lang="en-GB" sz="2400" noProof="0" dirty="0">
                <a:latin typeface="Avenir" panose="02000503020000020003"/>
                <a:cs typeface="Arial" panose="020B0604020202020204" pitchFamily="34" charset="0"/>
              </a:rPr>
              <a:t>► </a:t>
            </a:r>
            <a:r>
              <a:rPr lang="en-GB" sz="2400" noProof="0" dirty="0">
                <a:latin typeface="Avenir" panose="02000503020000020003"/>
              </a:rPr>
              <a:t>what  provisions  of the licensing agreements  strongly protecting the authors (a whole chapter of the CA consisting of  14 sections) apply, or do not apply to copyright transfers?</a:t>
            </a:r>
          </a:p>
          <a:p>
            <a:r>
              <a:rPr lang="en-GB" sz="2400" noProof="0" dirty="0">
                <a:latin typeface="Avenir" panose="02000503020000020003"/>
                <a:cs typeface="Arial" panose="020B0604020202020204" pitchFamily="34" charset="0"/>
              </a:rPr>
              <a:t>► </a:t>
            </a:r>
            <a:r>
              <a:rPr lang="en-GB" sz="2400" noProof="0" dirty="0">
                <a:latin typeface="Avenir" panose="02000503020000020003"/>
              </a:rPr>
              <a:t>the transfer does not include the right to arrangement/alteration,  it has to be  stipulated separately, and </a:t>
            </a:r>
          </a:p>
          <a:p>
            <a:r>
              <a:rPr lang="en-GB" sz="2400" noProof="0" dirty="0">
                <a:latin typeface="Avenir" panose="02000503020000020003"/>
                <a:cs typeface="Arial" panose="020B0604020202020204" pitchFamily="34" charset="0"/>
              </a:rPr>
              <a:t>► </a:t>
            </a:r>
            <a:r>
              <a:rPr lang="en-GB" sz="2400" noProof="0" dirty="0">
                <a:latin typeface="Avenir" panose="02000503020000020003"/>
              </a:rPr>
              <a:t>the unilateral termination right of the author  shall apply to transfers as well.</a:t>
            </a:r>
          </a:p>
          <a:p>
            <a:pPr marL="285750" indent="-285750">
              <a:buFontTx/>
              <a:buChar char="-"/>
            </a:pPr>
            <a:endParaRPr lang="en-GB" noProof="0" dirty="0">
              <a:latin typeface="Avenir" panose="02000503020000020003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B0CEF24-4665-22B9-7A69-912659086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287" y="1453261"/>
            <a:ext cx="10899423" cy="1325563"/>
          </a:xfrm>
        </p:spPr>
        <p:txBody>
          <a:bodyPr/>
          <a:lstStyle/>
          <a:p>
            <a:r>
              <a:rPr lang="en-GB" sz="3600" noProof="0" dirty="0"/>
              <a:t>T</a:t>
            </a:r>
            <a:r>
              <a:rPr lang="en-GB" sz="3600" noProof="0" dirty="0">
                <a:latin typeface="Avenir" panose="02000503020000020003"/>
              </a:rPr>
              <a:t>he </a:t>
            </a:r>
            <a:r>
              <a:rPr lang="en-GB" sz="3600" noProof="0" dirty="0"/>
              <a:t> </a:t>
            </a:r>
            <a:r>
              <a:rPr lang="en-GB" sz="3600" noProof="0" dirty="0">
                <a:latin typeface="Avenir" panose="02000503020000020003"/>
              </a:rPr>
              <a:t>monism/dualism of </a:t>
            </a:r>
            <a:r>
              <a:rPr lang="en-GB" sz="3600" noProof="0" dirty="0"/>
              <a:t>the</a:t>
            </a:r>
            <a:r>
              <a:rPr lang="en-GB" sz="3600" noProof="0" dirty="0">
                <a:latin typeface="Avenir" panose="02000503020000020003"/>
              </a:rPr>
              <a:t> </a:t>
            </a:r>
            <a:r>
              <a:rPr lang="en-GB" sz="3600" noProof="0" dirty="0"/>
              <a:t>CA</a:t>
            </a:r>
            <a:endParaRPr lang="en-GB" noProof="0" dirty="0">
              <a:latin typeface="Avenir" panose="02000503020000020003"/>
            </a:endParaRP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899070D0-8AF2-C6CB-AD81-E1D07AB77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2511" y="6356350"/>
            <a:ext cx="2743200" cy="365125"/>
          </a:xfrm>
        </p:spPr>
        <p:txBody>
          <a:bodyPr/>
          <a:lstStyle/>
          <a:p>
            <a:fld id="{FE77E513-7272-488D-8852-9810A05616F7}" type="slidenum">
              <a:rPr lang="en-GB" noProof="0" smtClean="0"/>
              <a:t>6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960048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5FCE012-23C3-A1ED-E365-351C5F3865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200" noProof="0" dirty="0">
                <a:latin typeface="Arial" panose="020B0604020202020204" pitchFamily="34" charset="0"/>
                <a:cs typeface="Arial" panose="020B0604020202020204" pitchFamily="34" charset="0"/>
              </a:rPr>
              <a:t>► </a:t>
            </a:r>
            <a:r>
              <a:rPr lang="en-GB" sz="2200" noProof="0" dirty="0"/>
              <a:t>The  provisions on  copyright  licensing agreements apply to  authors and performing artists ( protection of  the weaker party), </a:t>
            </a:r>
          </a:p>
          <a:p>
            <a:r>
              <a:rPr lang="en-GB" sz="2200" noProof="0" dirty="0">
                <a:latin typeface="Arial" panose="020B0604020202020204" pitchFamily="34" charset="0"/>
                <a:cs typeface="Arial" panose="020B0604020202020204" pitchFamily="34" charset="0"/>
              </a:rPr>
              <a:t>► </a:t>
            </a:r>
            <a:r>
              <a:rPr lang="en-GB" sz="2200" noProof="0" dirty="0"/>
              <a:t>do not apply to  other owners of related rights.</a:t>
            </a:r>
          </a:p>
          <a:p>
            <a:r>
              <a:rPr lang="en-GB" sz="2200" noProof="0" dirty="0">
                <a:latin typeface="Arial" panose="020B0604020202020204" pitchFamily="34" charset="0"/>
                <a:cs typeface="Arial" panose="020B0604020202020204" pitchFamily="34" charset="0"/>
              </a:rPr>
              <a:t>► If o</a:t>
            </a:r>
            <a:r>
              <a:rPr lang="en-GB" sz="2200" noProof="0" dirty="0"/>
              <a:t>wners of related rights  grant licenses, or assign their economic rights: </a:t>
            </a:r>
          </a:p>
          <a:p>
            <a:r>
              <a:rPr lang="en-GB" sz="2200" noProof="0" dirty="0">
                <a:latin typeface="Arial" panose="020B0604020202020204" pitchFamily="34" charset="0"/>
                <a:cs typeface="Arial" panose="020B0604020202020204" pitchFamily="34" charset="0"/>
              </a:rPr>
              <a:t>► </a:t>
            </a:r>
            <a:r>
              <a:rPr lang="en-GB" sz="2200" noProof="0" dirty="0"/>
              <a:t>the contracts are subject to the general rules of the Civil Code, while they are genuine  copyright contracts. </a:t>
            </a:r>
          </a:p>
          <a:p>
            <a:r>
              <a:rPr lang="en-GB" sz="2200" noProof="0" dirty="0">
                <a:latin typeface="Arial" panose="020B0604020202020204" pitchFamily="34" charset="0"/>
                <a:cs typeface="Arial" panose="020B0604020202020204" pitchFamily="34" charset="0"/>
              </a:rPr>
              <a:t>► </a:t>
            </a:r>
            <a:r>
              <a:rPr lang="en-GB" sz="2200" noProof="0" dirty="0"/>
              <a:t>should the parties  submit themselves to the  contractual provisions of the CA?  No. A considerable part of these rules  protect the weaker party, and is not  applicable to  a  licensing agreement concluded by and between  parties with equal bargaining powers.</a:t>
            </a:r>
            <a:endParaRPr lang="en-GB" sz="2200" noProof="0" dirty="0">
              <a:latin typeface="Avenir" panose="02000503020000020003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716B202-03BC-A693-BA17-19EF8A088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noProof="0" dirty="0"/>
              <a:t>T</a:t>
            </a:r>
            <a:r>
              <a:rPr lang="en-GB" sz="3200" noProof="0" dirty="0">
                <a:latin typeface="Avenir" panose="02000503020000020003"/>
              </a:rPr>
              <a:t>he main features of </a:t>
            </a:r>
            <a:r>
              <a:rPr lang="en-GB" sz="3200" noProof="0" dirty="0"/>
              <a:t>the </a:t>
            </a:r>
            <a:r>
              <a:rPr lang="en-GB" sz="3200" noProof="0" dirty="0">
                <a:latin typeface="Avenir" panose="02000503020000020003"/>
              </a:rPr>
              <a:t>copyright contract law</a:t>
            </a:r>
            <a:r>
              <a:rPr lang="en-GB" sz="3200" noProof="0" dirty="0"/>
              <a:t> (scope)</a:t>
            </a:r>
            <a:endParaRPr lang="en-GB" noProof="0" dirty="0">
              <a:latin typeface="Avenir" panose="02000503020000020003"/>
            </a:endParaRP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60A62C1D-815C-B224-3539-9D5AFDCD6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2511" y="6356350"/>
            <a:ext cx="2743200" cy="365125"/>
          </a:xfrm>
        </p:spPr>
        <p:txBody>
          <a:bodyPr/>
          <a:lstStyle/>
          <a:p>
            <a:fld id="{FE77E513-7272-488D-8852-9810A05616F7}" type="slidenum">
              <a:rPr lang="en-GB" noProof="0" smtClean="0"/>
              <a:t>7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1744650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1840AE1-61E0-5EDC-7D14-531F3EBF00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► </a:t>
            </a:r>
            <a:r>
              <a:rPr lang="en-GB" sz="2400" noProof="0" dirty="0"/>
              <a:t>Who is the weaker party?</a:t>
            </a:r>
          </a:p>
          <a:p>
            <a:r>
              <a:rPr lang="en-GB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► </a:t>
            </a:r>
            <a:r>
              <a:rPr lang="en-GB" sz="2400" noProof="0" dirty="0"/>
              <a:t>If the owner of the copyright is a party other than the author (derivative right owners), such owner shall be  regarded as  the author (in cases of transferability and in the event of legal succession).</a:t>
            </a:r>
          </a:p>
          <a:p>
            <a:r>
              <a:rPr lang="en-GB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► </a:t>
            </a:r>
            <a:r>
              <a:rPr lang="en-GB" sz="2400" noProof="0" dirty="0"/>
              <a:t>The CDSM Directive envisages  the protection of authors, performing artists, </a:t>
            </a:r>
            <a:r>
              <a:rPr lang="en-GB" sz="2400" b="1" noProof="0" dirty="0"/>
              <a:t>and  their own companies </a:t>
            </a:r>
            <a:r>
              <a:rPr lang="en-GB" sz="2400" noProof="0" dirty="0"/>
              <a:t>(preamble  72), meaning obviously SME-s owned by the author , performer and his/her family. </a:t>
            </a:r>
          </a:p>
          <a:p>
            <a:r>
              <a:rPr lang="en-GB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► </a:t>
            </a:r>
            <a:r>
              <a:rPr lang="en-GB" sz="2400" noProof="0" dirty="0"/>
              <a:t>Big  economic players such as owners of software or database rights or big film producers do not need contractual protection. </a:t>
            </a:r>
            <a:endParaRPr lang="en-GB" sz="2400" noProof="0" dirty="0">
              <a:latin typeface="Avenir" panose="02000503020000020003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208572A-ABF0-CD63-7969-6EA13B560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noProof="0" dirty="0"/>
              <a:t>T</a:t>
            </a:r>
            <a:r>
              <a:rPr lang="en-GB" sz="3600" noProof="0" dirty="0">
                <a:latin typeface="Avenir" panose="02000503020000020003"/>
              </a:rPr>
              <a:t>he main features of </a:t>
            </a:r>
            <a:r>
              <a:rPr lang="en-GB" sz="3600" noProof="0" dirty="0"/>
              <a:t>the </a:t>
            </a:r>
            <a:r>
              <a:rPr lang="en-GB" sz="3600" noProof="0" dirty="0">
                <a:latin typeface="Avenir" panose="02000503020000020003"/>
              </a:rPr>
              <a:t>copyright contract law</a:t>
            </a:r>
            <a:r>
              <a:rPr lang="en-GB" sz="3600" noProof="0" dirty="0"/>
              <a:t> (weaker party)</a:t>
            </a:r>
            <a:endParaRPr lang="en-GB" noProof="0" dirty="0">
              <a:latin typeface="Avenir" panose="02000503020000020003"/>
            </a:endParaRP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7ADB61BB-7E7D-F928-8260-8C23B0AD5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2511" y="6356350"/>
            <a:ext cx="2743200" cy="365125"/>
          </a:xfrm>
        </p:spPr>
        <p:txBody>
          <a:bodyPr/>
          <a:lstStyle/>
          <a:p>
            <a:fld id="{FE77E513-7272-488D-8852-9810A05616F7}" type="slidenum">
              <a:rPr lang="en-GB" noProof="0" smtClean="0"/>
              <a:t>8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50940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Custom Design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860</TotalTime>
  <Words>947</Words>
  <Application>Microsoft Macintosh PowerPoint</Application>
  <PresentationFormat>Widescreen</PresentationFormat>
  <Paragraphs>101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Aptos Display</vt:lpstr>
      <vt:lpstr>Arial</vt:lpstr>
      <vt:lpstr>Avenir</vt:lpstr>
      <vt:lpstr>Office Theme</vt:lpstr>
      <vt:lpstr>Custom Design</vt:lpstr>
      <vt:lpstr>Stakeholders' dialogue on original ownership, transfer of rights, and post-transfer measures Hungary</vt:lpstr>
      <vt:lpstr>The outline of the presentation</vt:lpstr>
      <vt:lpstr>The outline of the presentation</vt:lpstr>
      <vt:lpstr>The  monism/dualism of the CA</vt:lpstr>
      <vt:lpstr>The  monism/dualism of the CA</vt:lpstr>
      <vt:lpstr>PowerPoint Presentation</vt:lpstr>
      <vt:lpstr>The  monism/dualism of the CA</vt:lpstr>
      <vt:lpstr>The main features of the copyright contract law (scope)</vt:lpstr>
      <vt:lpstr>The main features of the copyright contract law (weaker party)</vt:lpstr>
      <vt:lpstr>The effects of  the transposition of Art 18-22 CDSM</vt:lpstr>
      <vt:lpstr>The effects of  the transposition of Art 18-22 CDSM</vt:lpstr>
      <vt:lpstr>The effects of  the transposition of Art 18-22 CDSM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Suzana Matanovic</dc:creator>
  <cp:lastModifiedBy>Igor Gliha</cp:lastModifiedBy>
  <cp:revision>15</cp:revision>
  <dcterms:created xsi:type="dcterms:W3CDTF">2025-09-01T09:55:38Z</dcterms:created>
  <dcterms:modified xsi:type="dcterms:W3CDTF">2025-10-07T08:28:42Z</dcterms:modified>
</cp:coreProperties>
</file>